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4"/>
  </p:notesMasterIdLst>
  <p:handoutMasterIdLst>
    <p:handoutMasterId r:id="rId15"/>
  </p:handoutMasterIdLst>
  <p:sldIdLst>
    <p:sldId id="265" r:id="rId2"/>
    <p:sldId id="327" r:id="rId3"/>
    <p:sldId id="328" r:id="rId4"/>
    <p:sldId id="329" r:id="rId5"/>
    <p:sldId id="330" r:id="rId6"/>
    <p:sldId id="331" r:id="rId7"/>
    <p:sldId id="332" r:id="rId8"/>
    <p:sldId id="333" r:id="rId9"/>
    <p:sldId id="334" r:id="rId10"/>
    <p:sldId id="335" r:id="rId11"/>
    <p:sldId id="336" r:id="rId12"/>
    <p:sldId id="263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17" d="100"/>
          <a:sy n="117" d="100"/>
        </p:scale>
        <p:origin x="436" y="76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Выход за пределы кеша: влияние </a:t>
            </a:r>
            <a:r>
              <a:rPr lang="ru-RU" sz="3600" dirty="0" err="1">
                <a:solidFill>
                  <a:schemeClr val="bg1"/>
                </a:solidFill>
              </a:rPr>
              <a:t>Rowhammer</a:t>
            </a:r>
            <a:r>
              <a:rPr lang="ru-RU" sz="3600" dirty="0">
                <a:solidFill>
                  <a:schemeClr val="bg1"/>
                </a:solidFill>
              </a:rPr>
              <a:t>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на архитектуру оперативной памяти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C757A-1924-081D-2C4D-E8FAC465F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ACCADC-96D3-37C4-380C-4643D1BED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7" y="240960"/>
            <a:ext cx="5672441" cy="42728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0BD2AF-A843-B83F-81D6-BC739A17CFC7}"/>
              </a:ext>
            </a:extLst>
          </p:cNvPr>
          <p:cNvSpPr txBox="1"/>
          <p:nvPr/>
        </p:nvSpPr>
        <p:spPr>
          <a:xfrm>
            <a:off x="7079673" y="993337"/>
            <a:ext cx="1967345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Устройство </a:t>
            </a:r>
            <a:r>
              <a:rPr lang="en-US" dirty="0">
                <a:latin typeface="Gotham" pitchFamily="50" charset="0"/>
                <a:cs typeface="Gotham" pitchFamily="50" charset="0"/>
              </a:rPr>
              <a:t>DRAM</a:t>
            </a:r>
            <a:endParaRPr lang="ru-RU" dirty="0">
              <a:latin typeface="Gotham" pitchFamily="50" charset="0"/>
              <a:cs typeface="Gotham" pitchFamily="50" charset="0"/>
            </a:endParaRPr>
          </a:p>
          <a:p>
            <a:pPr algn="ctr">
              <a:spcBef>
                <a:spcPts val="600"/>
              </a:spcBef>
            </a:pPr>
            <a:r>
              <a:rPr lang="en-US" dirty="0" err="1">
                <a:latin typeface="Gotham" pitchFamily="50" charset="0"/>
                <a:cs typeface="Gotham" pitchFamily="50" charset="0"/>
              </a:rPr>
              <a:t>Rowhammer</a:t>
            </a:r>
            <a:endParaRPr lang="ru-RU" dirty="0">
              <a:latin typeface="Gotham" pitchFamily="50" charset="0"/>
              <a:cs typeface="Gotham" pitchFamily="50" charset="0"/>
            </a:endParaRP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Кэш</a:t>
            </a:r>
            <a:endParaRPr lang="en-US" dirty="0">
              <a:latin typeface="Gotham" pitchFamily="50" charset="0"/>
              <a:cs typeface="Gotham" pitchFamily="50" charset="0"/>
            </a:endParaRP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Виртуальная память</a:t>
            </a: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Примеры</a:t>
            </a:r>
            <a:endParaRPr lang="en-US" dirty="0">
              <a:latin typeface="Gotham" pitchFamily="50" charset="0"/>
              <a:cs typeface="Gotham" pitchFamily="50" charset="0"/>
            </a:endParaRPr>
          </a:p>
          <a:p>
            <a:pPr algn="ctr">
              <a:spcBef>
                <a:spcPts val="600"/>
              </a:spcBef>
            </a:pPr>
            <a:r>
              <a:rPr lang="ru-RU" b="1" dirty="0">
                <a:latin typeface="Gotham" pitchFamily="50" charset="0"/>
                <a:cs typeface="Gotham" pitchFamily="50" charset="0"/>
              </a:rPr>
              <a:t>Методы защиты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4FCAA4-0019-D6FF-58A0-E8009F6851EF}"/>
              </a:ext>
            </a:extLst>
          </p:cNvPr>
          <p:cNvSpPr txBox="1"/>
          <p:nvPr/>
        </p:nvSpPr>
        <p:spPr>
          <a:xfrm>
            <a:off x="311727" y="4640930"/>
            <a:ext cx="65878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Gotham" pitchFamily="50" charset="0"/>
                <a:cs typeface="Gotham" pitchFamily="50" charset="0"/>
              </a:rPr>
              <a:t>Выход за пределы кеша: влияние </a:t>
            </a:r>
            <a:r>
              <a:rPr lang="ru-RU" sz="1100" dirty="0" err="1">
                <a:solidFill>
                  <a:schemeClr val="bg1">
                    <a:lumMod val="85000"/>
                  </a:schemeClr>
                </a:solidFill>
                <a:latin typeface="Gotham" pitchFamily="50" charset="0"/>
                <a:cs typeface="Gotham" pitchFamily="50" charset="0"/>
              </a:rPr>
              <a:t>Rowhammer</a:t>
            </a:r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Gotham" pitchFamily="50" charset="0"/>
                <a:cs typeface="Gotham" pitchFamily="50" charset="0"/>
              </a:rPr>
              <a:t> на архитектуру оперативной памяти</a:t>
            </a:r>
          </a:p>
        </p:txBody>
      </p:sp>
    </p:spTree>
    <p:extLst>
      <p:ext uri="{BB962C8B-B14F-4D97-AF65-F5344CB8AC3E}">
        <p14:creationId xmlns:p14="http://schemas.microsoft.com/office/powerpoint/2010/main" val="2301929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C3D2C-C96E-6EF9-DE16-200232477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74297F8E-A04C-6B53-5743-B34FD68250D4}"/>
              </a:ext>
            </a:extLst>
          </p:cNvPr>
          <p:cNvGrpSpPr/>
          <p:nvPr/>
        </p:nvGrpSpPr>
        <p:grpSpPr>
          <a:xfrm>
            <a:off x="2705099" y="864546"/>
            <a:ext cx="1967345" cy="2092881"/>
            <a:chOff x="2604655" y="864546"/>
            <a:chExt cx="1967345" cy="20928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96D8F0-E50A-88DF-9C7B-879716878287}"/>
                </a:ext>
              </a:extLst>
            </p:cNvPr>
            <p:cNvSpPr txBox="1"/>
            <p:nvPr/>
          </p:nvSpPr>
          <p:spPr>
            <a:xfrm>
              <a:off x="2604655" y="864546"/>
              <a:ext cx="196734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>
                  <a:latin typeface="Gotham" pitchFamily="50" charset="0"/>
                  <a:cs typeface="Gotham" pitchFamily="50" charset="0"/>
                </a:rPr>
                <a:t>Блокировка опасных инструкций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083F8A-F687-5EC6-764D-BCF66A9C8A0C}"/>
                </a:ext>
              </a:extLst>
            </p:cNvPr>
            <p:cNvSpPr txBox="1"/>
            <p:nvPr/>
          </p:nvSpPr>
          <p:spPr>
            <a:xfrm>
              <a:off x="2788226" y="1787876"/>
              <a:ext cx="160020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latin typeface="Gotham" pitchFamily="50" charset="0"/>
                  <a:cs typeface="Gotham" pitchFamily="50" charset="0"/>
                </a:rPr>
                <a:t>Блокировка </a:t>
              </a:r>
              <a:r>
                <a:rPr lang="en-US" sz="1400" dirty="0" err="1">
                  <a:latin typeface="Gotham" pitchFamily="50" charset="0"/>
                  <a:cs typeface="Gotham" pitchFamily="50" charset="0"/>
                </a:rPr>
                <a:t>clflush</a:t>
              </a:r>
              <a:r>
                <a:rPr lang="en-US" sz="1400" dirty="0">
                  <a:latin typeface="Gotham" pitchFamily="50" charset="0"/>
                  <a:cs typeface="Gotham" pitchFamily="50" charset="0"/>
                </a:rPr>
                <a:t> </a:t>
              </a:r>
              <a:r>
                <a:rPr lang="ru-RU" sz="1400" dirty="0">
                  <a:latin typeface="Gotham" pitchFamily="50" charset="0"/>
                  <a:cs typeface="Gotham" pitchFamily="50" charset="0"/>
                </a:rPr>
                <a:t>и ограничение высокоточных таймеров </a:t>
              </a:r>
              <a:r>
                <a:rPr lang="en-US" sz="1400" dirty="0">
                  <a:latin typeface="Gotham" pitchFamily="50" charset="0"/>
                  <a:cs typeface="Gotham" pitchFamily="50" charset="0"/>
                </a:rPr>
                <a:t> </a:t>
              </a:r>
              <a:endParaRPr lang="ru-RU" sz="1400" dirty="0">
                <a:latin typeface="Gotham" pitchFamily="50" charset="0"/>
                <a:cs typeface="Gotham" pitchFamily="50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74E31C0-F8D3-B809-FB75-1D9AFFF79FEA}"/>
              </a:ext>
            </a:extLst>
          </p:cNvPr>
          <p:cNvSpPr txBox="1"/>
          <p:nvPr/>
        </p:nvSpPr>
        <p:spPr>
          <a:xfrm>
            <a:off x="7079673" y="993337"/>
            <a:ext cx="1967345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Устройство </a:t>
            </a:r>
            <a:r>
              <a:rPr lang="en-US" dirty="0">
                <a:latin typeface="Gotham" pitchFamily="50" charset="0"/>
                <a:cs typeface="Gotham" pitchFamily="50" charset="0"/>
              </a:rPr>
              <a:t>DRAM</a:t>
            </a:r>
            <a:endParaRPr lang="ru-RU" dirty="0">
              <a:latin typeface="Gotham" pitchFamily="50" charset="0"/>
              <a:cs typeface="Gotham" pitchFamily="50" charset="0"/>
            </a:endParaRPr>
          </a:p>
          <a:p>
            <a:pPr algn="ctr">
              <a:spcBef>
                <a:spcPts val="600"/>
              </a:spcBef>
            </a:pPr>
            <a:r>
              <a:rPr lang="en-US" dirty="0" err="1">
                <a:latin typeface="Gotham" pitchFamily="50" charset="0"/>
                <a:cs typeface="Gotham" pitchFamily="50" charset="0"/>
              </a:rPr>
              <a:t>Rowhammer</a:t>
            </a:r>
            <a:endParaRPr lang="ru-RU" dirty="0">
              <a:latin typeface="Gotham" pitchFamily="50" charset="0"/>
              <a:cs typeface="Gotham" pitchFamily="50" charset="0"/>
            </a:endParaRP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Кэш</a:t>
            </a:r>
            <a:endParaRPr lang="en-US" dirty="0">
              <a:latin typeface="Gotham" pitchFamily="50" charset="0"/>
              <a:cs typeface="Gotham" pitchFamily="50" charset="0"/>
            </a:endParaRP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Виртуальная память</a:t>
            </a: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Примеры</a:t>
            </a:r>
            <a:endParaRPr lang="en-US" dirty="0">
              <a:latin typeface="Gotham" pitchFamily="50" charset="0"/>
              <a:cs typeface="Gotham" pitchFamily="50" charset="0"/>
            </a:endParaRPr>
          </a:p>
          <a:p>
            <a:pPr algn="ctr">
              <a:spcBef>
                <a:spcPts val="600"/>
              </a:spcBef>
            </a:pPr>
            <a:r>
              <a:rPr lang="ru-RU" b="1" dirty="0">
                <a:latin typeface="Gotham" pitchFamily="50" charset="0"/>
                <a:cs typeface="Gotham" pitchFamily="50" charset="0"/>
              </a:rPr>
              <a:t>Методы защиты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B86986-872B-A170-4F82-D1260D4D3BD7}"/>
              </a:ext>
            </a:extLst>
          </p:cNvPr>
          <p:cNvSpPr txBox="1"/>
          <p:nvPr/>
        </p:nvSpPr>
        <p:spPr>
          <a:xfrm>
            <a:off x="311727" y="4640930"/>
            <a:ext cx="65878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Gotham" pitchFamily="50" charset="0"/>
                <a:cs typeface="Gotham" pitchFamily="50" charset="0"/>
              </a:rPr>
              <a:t>Выход за пределы кеша: влияние </a:t>
            </a:r>
            <a:r>
              <a:rPr lang="ru-RU" sz="1100" dirty="0" err="1">
                <a:solidFill>
                  <a:schemeClr val="bg1">
                    <a:lumMod val="85000"/>
                  </a:schemeClr>
                </a:solidFill>
                <a:latin typeface="Gotham" pitchFamily="50" charset="0"/>
                <a:cs typeface="Gotham" pitchFamily="50" charset="0"/>
              </a:rPr>
              <a:t>Rowhammer</a:t>
            </a:r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Gotham" pitchFamily="50" charset="0"/>
                <a:cs typeface="Gotham" pitchFamily="50" charset="0"/>
              </a:rPr>
              <a:t> на архитектуру оперативной памяти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372C903-BABA-6856-0FED-CD48EBD21B70}"/>
              </a:ext>
            </a:extLst>
          </p:cNvPr>
          <p:cNvGrpSpPr/>
          <p:nvPr/>
        </p:nvGrpSpPr>
        <p:grpSpPr>
          <a:xfrm>
            <a:off x="477983" y="1000264"/>
            <a:ext cx="2202872" cy="1602624"/>
            <a:chOff x="477983" y="1000264"/>
            <a:chExt cx="2202872" cy="160262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B716A8E-1DFF-8889-7C5E-2850A47E5656}"/>
                </a:ext>
              </a:extLst>
            </p:cNvPr>
            <p:cNvSpPr txBox="1"/>
            <p:nvPr/>
          </p:nvSpPr>
          <p:spPr>
            <a:xfrm>
              <a:off x="595747" y="1000264"/>
              <a:ext cx="19673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>
                  <a:latin typeface="Gotham" pitchFamily="50" charset="0"/>
                  <a:cs typeface="Gotham" pitchFamily="50" charset="0"/>
                </a:rPr>
                <a:t>Изоляция данных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279845-34AF-8F15-B72B-EE0F1C00E769}"/>
                </a:ext>
              </a:extLst>
            </p:cNvPr>
            <p:cNvSpPr txBox="1"/>
            <p:nvPr/>
          </p:nvSpPr>
          <p:spPr>
            <a:xfrm>
              <a:off x="477983" y="1648781"/>
              <a:ext cx="22028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latin typeface="Gotham" pitchFamily="50" charset="0"/>
                  <a:cs typeface="Gotham" pitchFamily="50" charset="0"/>
                </a:rPr>
                <a:t>Критические данные на расстоянии </a:t>
              </a:r>
            </a:p>
            <a:p>
              <a:r>
                <a:rPr lang="ru-RU" sz="1400" dirty="0">
                  <a:latin typeface="Gotham" pitchFamily="50" charset="0"/>
                  <a:cs typeface="Gotham" pitchFamily="50" charset="0"/>
                </a:rPr>
                <a:t>от пользовательских страниц</a:t>
              </a:r>
              <a:r>
                <a:rPr lang="en-US" sz="1400" dirty="0">
                  <a:latin typeface="Gotham" pitchFamily="50" charset="0"/>
                  <a:cs typeface="Gotham" pitchFamily="50" charset="0"/>
                </a:rPr>
                <a:t> </a:t>
              </a:r>
              <a:endParaRPr lang="ru-RU" sz="1400" dirty="0">
                <a:latin typeface="Gotham" pitchFamily="50" charset="0"/>
                <a:cs typeface="Gotham" pitchFamily="50" charset="0"/>
              </a:endParaRP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02BD36EA-B01F-E5CF-B5F5-5FD888F7F37D}"/>
              </a:ext>
            </a:extLst>
          </p:cNvPr>
          <p:cNvGrpSpPr/>
          <p:nvPr/>
        </p:nvGrpSpPr>
        <p:grpSpPr>
          <a:xfrm>
            <a:off x="4696688" y="1002450"/>
            <a:ext cx="1967345" cy="1600438"/>
            <a:chOff x="4696688" y="1002450"/>
            <a:chExt cx="1967345" cy="160043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141979-8FB6-C08D-547A-4690E2F5FCC2}"/>
                </a:ext>
              </a:extLst>
            </p:cNvPr>
            <p:cNvSpPr txBox="1"/>
            <p:nvPr/>
          </p:nvSpPr>
          <p:spPr>
            <a:xfrm>
              <a:off x="4696688" y="1002450"/>
              <a:ext cx="19673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>
                  <a:latin typeface="Gotham" pitchFamily="50" charset="0"/>
                  <a:cs typeface="Gotham" pitchFamily="50" charset="0"/>
                </a:rPr>
                <a:t>Мониторинг активности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A4971E-AD12-56BC-FC5B-BA47F27ED89F}"/>
                </a:ext>
              </a:extLst>
            </p:cNvPr>
            <p:cNvSpPr txBox="1"/>
            <p:nvPr/>
          </p:nvSpPr>
          <p:spPr>
            <a:xfrm>
              <a:off x="4786740" y="1648781"/>
              <a:ext cx="178724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otham" pitchFamily="50" charset="0"/>
                  <a:cs typeface="Gotham" pitchFamily="50" charset="0"/>
                </a:rPr>
                <a:t>PMC </a:t>
              </a:r>
              <a:r>
                <a:rPr lang="ru-RU" sz="1400" dirty="0">
                  <a:latin typeface="Gotham" pitchFamily="50" charset="0"/>
                  <a:cs typeface="Gotham" pitchFamily="50" charset="0"/>
                </a:rPr>
                <a:t>для поиска подозрительных паттернов доступа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2080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4201889" y="4468762"/>
            <a:ext cx="459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tham" pitchFamily="50" charset="0"/>
                <a:cs typeface="Gotham" pitchFamily="50" charset="0"/>
              </a:rPr>
              <a:t>Васильев Никита Алексеевич, </a:t>
            </a:r>
            <a:r>
              <a:rPr lang="en-US" dirty="0">
                <a:solidFill>
                  <a:schemeClr val="bg1"/>
                </a:solidFill>
                <a:latin typeface="Gotham" pitchFamily="50" charset="0"/>
                <a:cs typeface="Gotham" pitchFamily="50" charset="0"/>
              </a:rPr>
              <a:t>P3208</a:t>
            </a:r>
            <a:endParaRPr lang="ru-RU" dirty="0">
              <a:solidFill>
                <a:schemeClr val="bg1"/>
              </a:solidFill>
              <a:latin typeface="Gotham" pitchFamily="50" charset="0"/>
              <a:cs typeface="Gotha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22F507-0D87-27DE-C451-9D8C53CC6B6D}"/>
              </a:ext>
            </a:extLst>
          </p:cNvPr>
          <p:cNvSpPr txBox="1"/>
          <p:nvPr/>
        </p:nvSpPr>
        <p:spPr>
          <a:xfrm>
            <a:off x="7079673" y="993337"/>
            <a:ext cx="19673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b="1" dirty="0">
                <a:latin typeface="Gotham" pitchFamily="50" charset="0"/>
                <a:cs typeface="Gotham" pitchFamily="50" charset="0"/>
              </a:rPr>
              <a:t>Устройство </a:t>
            </a:r>
            <a:r>
              <a:rPr lang="en-US" b="1" dirty="0">
                <a:latin typeface="Gotham" pitchFamily="50" charset="0"/>
                <a:cs typeface="Gotham" pitchFamily="50" charset="0"/>
              </a:rPr>
              <a:t>DRAM</a:t>
            </a:r>
            <a:endParaRPr lang="ru-RU" b="1" dirty="0">
              <a:latin typeface="Gotham" pitchFamily="50" charset="0"/>
              <a:cs typeface="Gotham" pitchFamily="50" charset="0"/>
            </a:endParaRPr>
          </a:p>
          <a:p>
            <a:pPr algn="ctr">
              <a:spcBef>
                <a:spcPts val="600"/>
              </a:spcBef>
            </a:pPr>
            <a:r>
              <a:rPr lang="en-US" dirty="0" err="1">
                <a:latin typeface="Gotham" pitchFamily="50" charset="0"/>
                <a:cs typeface="Gotham" pitchFamily="50" charset="0"/>
              </a:rPr>
              <a:t>Rowhammer</a:t>
            </a:r>
            <a:endParaRPr lang="ru-RU" dirty="0">
              <a:latin typeface="Gotham" pitchFamily="50" charset="0"/>
              <a:cs typeface="Gotham" pitchFamily="50" charset="0"/>
            </a:endParaRP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Кэш</a:t>
            </a: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Виртуальная память</a:t>
            </a: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Примеры</a:t>
            </a: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Методы защиты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C6A30-D28A-39C9-2A6F-A5D401A8F375}"/>
              </a:ext>
            </a:extLst>
          </p:cNvPr>
          <p:cNvSpPr txBox="1"/>
          <p:nvPr/>
        </p:nvSpPr>
        <p:spPr>
          <a:xfrm>
            <a:off x="685799" y="3636818"/>
            <a:ext cx="2673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Gotham" pitchFamily="50" charset="0"/>
                <a:cs typeface="Gotham" pitchFamily="50" charset="0"/>
              </a:rPr>
              <a:t>Ячейки организованы </a:t>
            </a:r>
          </a:p>
          <a:p>
            <a:pPr algn="ctr"/>
            <a:r>
              <a:rPr lang="ru-RU" sz="1200" dirty="0">
                <a:latin typeface="Gotham" pitchFamily="50" charset="0"/>
                <a:cs typeface="Gotham" pitchFamily="50" charset="0"/>
              </a:rPr>
              <a:t>в строки, столбцы и банки </a:t>
            </a:r>
          </a:p>
          <a:p>
            <a:pPr algn="ctr"/>
            <a:r>
              <a:rPr lang="ru-RU" sz="1200" dirty="0">
                <a:latin typeface="Gotham" pitchFamily="50" charset="0"/>
                <a:cs typeface="Gotham" pitchFamily="50" charset="0"/>
              </a:rPr>
              <a:t>для адресации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A7720-8AE6-F6D7-EDBF-331E1DBF4224}"/>
              </a:ext>
            </a:extLst>
          </p:cNvPr>
          <p:cNvSpPr txBox="1"/>
          <p:nvPr/>
        </p:nvSpPr>
        <p:spPr>
          <a:xfrm>
            <a:off x="3789217" y="3636818"/>
            <a:ext cx="2673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Gotham" pitchFamily="50" charset="0"/>
                <a:cs typeface="Gotham" pitchFamily="50" charset="0"/>
              </a:rPr>
              <a:t>Данные читаются и записываются по строкам, требуется усиление сигнала </a:t>
            </a:r>
          </a:p>
        </p:txBody>
      </p:sp>
      <p:pic>
        <p:nvPicPr>
          <p:cNvPr id="16" name="Рисунок 15" descr="Изображение выглядит как снимок экрана, Прямоугольник, текст, диаграмм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3DDE01D-4FB4-D766-2556-3D4DA1E99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035" y="516424"/>
            <a:ext cx="4600873" cy="31203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148450-AC4C-904E-F67E-A44F52CF0AF6}"/>
              </a:ext>
            </a:extLst>
          </p:cNvPr>
          <p:cNvSpPr txBox="1"/>
          <p:nvPr/>
        </p:nvSpPr>
        <p:spPr>
          <a:xfrm>
            <a:off x="311727" y="4640930"/>
            <a:ext cx="65878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Gotham" pitchFamily="50" charset="0"/>
                <a:cs typeface="Gotham" pitchFamily="50" charset="0"/>
              </a:rPr>
              <a:t>Выход за пределы кеша: влияние </a:t>
            </a:r>
            <a:r>
              <a:rPr lang="ru-RU" sz="1100" dirty="0" err="1">
                <a:solidFill>
                  <a:schemeClr val="bg1">
                    <a:lumMod val="85000"/>
                  </a:schemeClr>
                </a:solidFill>
                <a:latin typeface="Gotham" pitchFamily="50" charset="0"/>
                <a:cs typeface="Gotham" pitchFamily="50" charset="0"/>
              </a:rPr>
              <a:t>Rowhammer</a:t>
            </a:r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Gotham" pitchFamily="50" charset="0"/>
                <a:cs typeface="Gotham" pitchFamily="50" charset="0"/>
              </a:rPr>
              <a:t> на архитектуру оперативной памяти</a:t>
            </a:r>
          </a:p>
        </p:txBody>
      </p:sp>
    </p:spTree>
    <p:extLst>
      <p:ext uri="{BB962C8B-B14F-4D97-AF65-F5344CB8AC3E}">
        <p14:creationId xmlns:p14="http://schemas.microsoft.com/office/powerpoint/2010/main" val="3051820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DBAF1-FC50-7D8D-D2A9-60C6529DC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7C83B7-8093-FBCD-8A32-D99CAFB98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57" y="263237"/>
            <a:ext cx="4096643" cy="47471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A43E1D-66B5-09B0-D89C-8921ACFD51A3}"/>
              </a:ext>
            </a:extLst>
          </p:cNvPr>
          <p:cNvSpPr txBox="1"/>
          <p:nvPr/>
        </p:nvSpPr>
        <p:spPr>
          <a:xfrm>
            <a:off x="4572000" y="2971801"/>
            <a:ext cx="2230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tham" pitchFamily="50" charset="0"/>
                <a:cs typeface="Gotham" pitchFamily="50" charset="0"/>
              </a:rPr>
              <a:t>Обратившись </a:t>
            </a:r>
            <a:endParaRPr lang="en-US" dirty="0">
              <a:latin typeface="Gotham" pitchFamily="50" charset="0"/>
              <a:cs typeface="Gotham" pitchFamily="50" charset="0"/>
            </a:endParaRPr>
          </a:p>
          <a:p>
            <a:r>
              <a:rPr lang="ru-RU" dirty="0">
                <a:latin typeface="Gotham" pitchFamily="50" charset="0"/>
                <a:cs typeface="Gotham" pitchFamily="50" charset="0"/>
              </a:rPr>
              <a:t>к </a:t>
            </a:r>
            <a:r>
              <a:rPr lang="en-US" dirty="0">
                <a:latin typeface="Gotham" pitchFamily="50" charset="0"/>
                <a:cs typeface="Gotham" pitchFamily="50" charset="0"/>
              </a:rPr>
              <a:t>A </a:t>
            </a:r>
            <a:r>
              <a:rPr lang="ru-RU" b="1" dirty="0">
                <a:latin typeface="Gotham" pitchFamily="50" charset="0"/>
                <a:cs typeface="Gotham" pitchFamily="50" charset="0"/>
              </a:rPr>
              <a:t>139 000 </a:t>
            </a:r>
            <a:r>
              <a:rPr lang="ru-RU" dirty="0">
                <a:latin typeface="Gotham" pitchFamily="50" charset="0"/>
                <a:cs typeface="Gotham" pitchFamily="50" charset="0"/>
              </a:rPr>
              <a:t>раз за </a:t>
            </a:r>
            <a:r>
              <a:rPr lang="ru-RU" b="1" dirty="0">
                <a:latin typeface="Gotham" pitchFamily="50" charset="0"/>
                <a:cs typeface="Gotham" pitchFamily="50" charset="0"/>
              </a:rPr>
              <a:t>64 мс </a:t>
            </a:r>
            <a:r>
              <a:rPr lang="ru-RU" dirty="0">
                <a:latin typeface="Gotham" pitchFamily="50" charset="0"/>
                <a:cs typeface="Gotham" pitchFamily="50" charset="0"/>
              </a:rPr>
              <a:t>можно изменить бит в </a:t>
            </a:r>
            <a:r>
              <a:rPr lang="en-US" dirty="0">
                <a:latin typeface="Gotham" pitchFamily="50" charset="0"/>
                <a:cs typeface="Gotham" pitchFamily="50" charset="0"/>
              </a:rPr>
              <a:t>B</a:t>
            </a:r>
            <a:endParaRPr lang="ru-RU" dirty="0">
              <a:latin typeface="Gotham" pitchFamily="50" charset="0"/>
              <a:cs typeface="Gotham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02838-4252-4A33-6FF1-F24E6749D186}"/>
              </a:ext>
            </a:extLst>
          </p:cNvPr>
          <p:cNvSpPr txBox="1"/>
          <p:nvPr/>
        </p:nvSpPr>
        <p:spPr>
          <a:xfrm>
            <a:off x="7079673" y="993337"/>
            <a:ext cx="19673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Устройство </a:t>
            </a:r>
            <a:r>
              <a:rPr lang="en-US" dirty="0">
                <a:latin typeface="Gotham" pitchFamily="50" charset="0"/>
                <a:cs typeface="Gotham" pitchFamily="50" charset="0"/>
              </a:rPr>
              <a:t>DRAM</a:t>
            </a:r>
            <a:endParaRPr lang="ru-RU" dirty="0">
              <a:latin typeface="Gotham" pitchFamily="50" charset="0"/>
              <a:cs typeface="Gotham" pitchFamily="50" charset="0"/>
            </a:endParaRPr>
          </a:p>
          <a:p>
            <a:pPr algn="ctr">
              <a:spcBef>
                <a:spcPts val="600"/>
              </a:spcBef>
            </a:pPr>
            <a:r>
              <a:rPr lang="en-US" b="1" dirty="0" err="1">
                <a:latin typeface="Gotham" pitchFamily="50" charset="0"/>
                <a:cs typeface="Gotham" pitchFamily="50" charset="0"/>
              </a:rPr>
              <a:t>Rowhammer</a:t>
            </a:r>
            <a:endParaRPr lang="ru-RU" b="1" dirty="0">
              <a:latin typeface="Gotham" pitchFamily="50" charset="0"/>
              <a:cs typeface="Gotham" pitchFamily="50" charset="0"/>
            </a:endParaRP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Кэш</a:t>
            </a: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Виртуальная память</a:t>
            </a: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Примеры</a:t>
            </a: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Методы защиты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73464-5637-E222-A638-0F07E785E9B6}"/>
              </a:ext>
            </a:extLst>
          </p:cNvPr>
          <p:cNvSpPr txBox="1"/>
          <p:nvPr/>
        </p:nvSpPr>
        <p:spPr>
          <a:xfrm>
            <a:off x="311727" y="4640930"/>
            <a:ext cx="65878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Gotham" pitchFamily="50" charset="0"/>
                <a:cs typeface="Gotham" pitchFamily="50" charset="0"/>
              </a:rPr>
              <a:t>Выход за пределы кеша: влияние </a:t>
            </a:r>
            <a:r>
              <a:rPr lang="ru-RU" sz="1100" dirty="0" err="1">
                <a:solidFill>
                  <a:schemeClr val="bg1">
                    <a:lumMod val="85000"/>
                  </a:schemeClr>
                </a:solidFill>
                <a:latin typeface="Gotham" pitchFamily="50" charset="0"/>
                <a:cs typeface="Gotham" pitchFamily="50" charset="0"/>
              </a:rPr>
              <a:t>Rowhammer</a:t>
            </a:r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Gotham" pitchFamily="50" charset="0"/>
                <a:cs typeface="Gotham" pitchFamily="50" charset="0"/>
              </a:rPr>
              <a:t> на архитектуру оперативной памяти</a:t>
            </a:r>
          </a:p>
        </p:txBody>
      </p:sp>
    </p:spTree>
    <p:extLst>
      <p:ext uri="{BB962C8B-B14F-4D97-AF65-F5344CB8AC3E}">
        <p14:creationId xmlns:p14="http://schemas.microsoft.com/office/powerpoint/2010/main" val="3672494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483C7-9684-2A40-851C-BD2FC3A95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B214DB-B3A3-6F24-A0E7-AFD8148B164F}"/>
              </a:ext>
            </a:extLst>
          </p:cNvPr>
          <p:cNvSpPr txBox="1"/>
          <p:nvPr/>
        </p:nvSpPr>
        <p:spPr>
          <a:xfrm>
            <a:off x="547255" y="1482436"/>
            <a:ext cx="1967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otham" pitchFamily="50" charset="0"/>
                <a:cs typeface="Gotham" pitchFamily="50" charset="0"/>
              </a:rPr>
              <a:t>Single-sided</a:t>
            </a:r>
            <a:endParaRPr lang="ru-RU" b="1" dirty="0">
              <a:latin typeface="Gotham" pitchFamily="50" charset="0"/>
              <a:cs typeface="Gotham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4B455E-2409-AE27-D7B6-E201B7AF0CEA}"/>
              </a:ext>
            </a:extLst>
          </p:cNvPr>
          <p:cNvSpPr txBox="1"/>
          <p:nvPr/>
        </p:nvSpPr>
        <p:spPr>
          <a:xfrm>
            <a:off x="2604655" y="1484622"/>
            <a:ext cx="1967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otham" pitchFamily="50" charset="0"/>
                <a:cs typeface="Gotham" pitchFamily="50" charset="0"/>
              </a:rPr>
              <a:t>Double-sided</a:t>
            </a:r>
            <a:endParaRPr lang="ru-RU" b="1" dirty="0">
              <a:latin typeface="Gotham" pitchFamily="50" charset="0"/>
              <a:cs typeface="Gotham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17D19A-D258-4503-AE77-01BB2C3A154A}"/>
              </a:ext>
            </a:extLst>
          </p:cNvPr>
          <p:cNvSpPr txBox="1"/>
          <p:nvPr/>
        </p:nvSpPr>
        <p:spPr>
          <a:xfrm>
            <a:off x="4662057" y="1486808"/>
            <a:ext cx="1967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otham" pitchFamily="50" charset="0"/>
                <a:cs typeface="Gotham" pitchFamily="50" charset="0"/>
              </a:rPr>
              <a:t>One location</a:t>
            </a:r>
            <a:endParaRPr lang="ru-RU" b="1" dirty="0">
              <a:latin typeface="Gotham" pitchFamily="50" charset="0"/>
              <a:cs typeface="Gotham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8E3200-594E-C978-C47B-EF71E30D6FB0}"/>
              </a:ext>
            </a:extLst>
          </p:cNvPr>
          <p:cNvSpPr txBox="1"/>
          <p:nvPr/>
        </p:nvSpPr>
        <p:spPr>
          <a:xfrm>
            <a:off x="748145" y="1856140"/>
            <a:ext cx="17664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Gotham" pitchFamily="50" charset="0"/>
                <a:cs typeface="Gotham" pitchFamily="50" charset="0"/>
              </a:rPr>
              <a:t>Многократный доступ </a:t>
            </a:r>
          </a:p>
          <a:p>
            <a:r>
              <a:rPr lang="ru-RU" sz="1400" dirty="0">
                <a:latin typeface="Gotham" pitchFamily="50" charset="0"/>
                <a:cs typeface="Gotham" pitchFamily="50" charset="0"/>
              </a:rPr>
              <a:t>к одной строке рядом с целевой</a:t>
            </a:r>
            <a:r>
              <a:rPr lang="en-US" sz="1400" dirty="0">
                <a:latin typeface="Gotham" pitchFamily="50" charset="0"/>
                <a:cs typeface="Gotham" pitchFamily="50" charset="0"/>
              </a:rPr>
              <a:t> </a:t>
            </a:r>
            <a:endParaRPr lang="ru-RU" sz="1400" dirty="0">
              <a:latin typeface="Gotham" pitchFamily="50" charset="0"/>
              <a:cs typeface="Gotham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02DA9-870E-3520-B5FC-E2013AD5253B}"/>
              </a:ext>
            </a:extLst>
          </p:cNvPr>
          <p:cNvSpPr txBox="1"/>
          <p:nvPr/>
        </p:nvSpPr>
        <p:spPr>
          <a:xfrm>
            <a:off x="2784760" y="1856140"/>
            <a:ext cx="16971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Gotham" pitchFamily="50" charset="0"/>
                <a:cs typeface="Gotham" pitchFamily="50" charset="0"/>
              </a:rPr>
              <a:t>Чередование доступа </a:t>
            </a:r>
          </a:p>
          <a:p>
            <a:r>
              <a:rPr lang="ru-RU" sz="1400" dirty="0">
                <a:latin typeface="Gotham" pitchFamily="50" charset="0"/>
                <a:cs typeface="Gotham" pitchFamily="50" charset="0"/>
              </a:rPr>
              <a:t>к двум строкам </a:t>
            </a:r>
          </a:p>
          <a:p>
            <a:r>
              <a:rPr lang="ru-RU" sz="1400" dirty="0">
                <a:latin typeface="Gotham" pitchFamily="50" charset="0"/>
                <a:cs typeface="Gotham" pitchFamily="50" charset="0"/>
              </a:rPr>
              <a:t>по обе стороны </a:t>
            </a:r>
          </a:p>
          <a:p>
            <a:r>
              <a:rPr lang="ru-RU" sz="1400" dirty="0">
                <a:latin typeface="Gotham" pitchFamily="50" charset="0"/>
                <a:cs typeface="Gotham" pitchFamily="50" charset="0"/>
              </a:rPr>
              <a:t>от целевой</a:t>
            </a:r>
            <a:r>
              <a:rPr lang="en-US" sz="1400" dirty="0">
                <a:latin typeface="Gotham" pitchFamily="50" charset="0"/>
                <a:cs typeface="Gotham" pitchFamily="50" charset="0"/>
              </a:rPr>
              <a:t> </a:t>
            </a:r>
            <a:endParaRPr lang="ru-RU" sz="1400" dirty="0">
              <a:latin typeface="Gotham" pitchFamily="50" charset="0"/>
              <a:cs typeface="Gotham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26673-9F78-CA1E-34D8-685B33705142}"/>
              </a:ext>
            </a:extLst>
          </p:cNvPr>
          <p:cNvSpPr txBox="1"/>
          <p:nvPr/>
        </p:nvSpPr>
        <p:spPr>
          <a:xfrm>
            <a:off x="4842162" y="1856140"/>
            <a:ext cx="16002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Gotham" pitchFamily="50" charset="0"/>
                <a:cs typeface="Gotham" pitchFamily="50" charset="0"/>
              </a:rPr>
              <a:t>Многократный доступ </a:t>
            </a:r>
          </a:p>
          <a:p>
            <a:r>
              <a:rPr lang="ru-RU" sz="1400" dirty="0">
                <a:latin typeface="Gotham" pitchFamily="50" charset="0"/>
                <a:cs typeface="Gotham" pitchFamily="50" charset="0"/>
              </a:rPr>
              <a:t>к одному конкретному адресу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323B51-A9BA-572C-C90D-2388E82D6A9E}"/>
              </a:ext>
            </a:extLst>
          </p:cNvPr>
          <p:cNvSpPr txBox="1"/>
          <p:nvPr/>
        </p:nvSpPr>
        <p:spPr>
          <a:xfrm>
            <a:off x="7079673" y="993337"/>
            <a:ext cx="1967345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Устройство </a:t>
            </a:r>
            <a:r>
              <a:rPr lang="en-US" dirty="0">
                <a:latin typeface="Gotham" pitchFamily="50" charset="0"/>
                <a:cs typeface="Gotham" pitchFamily="50" charset="0"/>
              </a:rPr>
              <a:t>DRAM</a:t>
            </a:r>
            <a:endParaRPr lang="ru-RU" dirty="0">
              <a:latin typeface="Gotham" pitchFamily="50" charset="0"/>
              <a:cs typeface="Gotham" pitchFamily="50" charset="0"/>
            </a:endParaRPr>
          </a:p>
          <a:p>
            <a:pPr algn="ctr">
              <a:spcBef>
                <a:spcPts val="600"/>
              </a:spcBef>
            </a:pPr>
            <a:r>
              <a:rPr lang="en-US" b="1" dirty="0" err="1">
                <a:latin typeface="Gotham" pitchFamily="50" charset="0"/>
                <a:cs typeface="Gotham" pitchFamily="50" charset="0"/>
              </a:rPr>
              <a:t>Rowhammer</a:t>
            </a:r>
            <a:endParaRPr lang="ru-RU" b="1" dirty="0">
              <a:latin typeface="Gotham" pitchFamily="50" charset="0"/>
              <a:cs typeface="Gotham" pitchFamily="50" charset="0"/>
            </a:endParaRP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Кэш</a:t>
            </a: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Виртуальная память</a:t>
            </a: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Примеры</a:t>
            </a: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Методы защиты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A745C0-ADCF-756F-D1B9-93C5E7FA9FD7}"/>
              </a:ext>
            </a:extLst>
          </p:cNvPr>
          <p:cNvSpPr txBox="1"/>
          <p:nvPr/>
        </p:nvSpPr>
        <p:spPr>
          <a:xfrm>
            <a:off x="311727" y="4640930"/>
            <a:ext cx="65878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Gotham" pitchFamily="50" charset="0"/>
                <a:cs typeface="Gotham" pitchFamily="50" charset="0"/>
              </a:rPr>
              <a:t>Выход за пределы кеша: влияние </a:t>
            </a:r>
            <a:r>
              <a:rPr lang="ru-RU" sz="1100" dirty="0" err="1">
                <a:solidFill>
                  <a:schemeClr val="bg1">
                    <a:lumMod val="85000"/>
                  </a:schemeClr>
                </a:solidFill>
                <a:latin typeface="Gotham" pitchFamily="50" charset="0"/>
                <a:cs typeface="Gotham" pitchFamily="50" charset="0"/>
              </a:rPr>
              <a:t>Rowhammer</a:t>
            </a:r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Gotham" pitchFamily="50" charset="0"/>
                <a:cs typeface="Gotham" pitchFamily="50" charset="0"/>
              </a:rPr>
              <a:t> на архитектуру оперативной памяти</a:t>
            </a:r>
          </a:p>
        </p:txBody>
      </p:sp>
    </p:spTree>
    <p:extLst>
      <p:ext uri="{BB962C8B-B14F-4D97-AF65-F5344CB8AC3E}">
        <p14:creationId xmlns:p14="http://schemas.microsoft.com/office/powerpoint/2010/main" val="767104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2DB3C-CFDA-7652-8A5D-9F56F581E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4DBDFE4-91FA-4769-9EE6-527197D86357}"/>
              </a:ext>
            </a:extLst>
          </p:cNvPr>
          <p:cNvSpPr txBox="1"/>
          <p:nvPr/>
        </p:nvSpPr>
        <p:spPr>
          <a:xfrm>
            <a:off x="7079673" y="993337"/>
            <a:ext cx="1967345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Устройство </a:t>
            </a:r>
            <a:r>
              <a:rPr lang="en-US" dirty="0">
                <a:latin typeface="Gotham" pitchFamily="50" charset="0"/>
                <a:cs typeface="Gotham" pitchFamily="50" charset="0"/>
              </a:rPr>
              <a:t>DRAM</a:t>
            </a:r>
            <a:endParaRPr lang="ru-RU" dirty="0">
              <a:latin typeface="Gotham" pitchFamily="50" charset="0"/>
              <a:cs typeface="Gotham" pitchFamily="50" charset="0"/>
            </a:endParaRPr>
          </a:p>
          <a:p>
            <a:pPr algn="ctr">
              <a:spcBef>
                <a:spcPts val="600"/>
              </a:spcBef>
            </a:pPr>
            <a:r>
              <a:rPr lang="en-US" dirty="0" err="1">
                <a:latin typeface="Gotham" pitchFamily="50" charset="0"/>
                <a:cs typeface="Gotham" pitchFamily="50" charset="0"/>
              </a:rPr>
              <a:t>Rowhammer</a:t>
            </a:r>
            <a:endParaRPr lang="ru-RU" dirty="0">
              <a:latin typeface="Gotham" pitchFamily="50" charset="0"/>
              <a:cs typeface="Gotham" pitchFamily="50" charset="0"/>
            </a:endParaRPr>
          </a:p>
          <a:p>
            <a:pPr algn="ctr">
              <a:spcBef>
                <a:spcPts val="600"/>
              </a:spcBef>
            </a:pPr>
            <a:r>
              <a:rPr lang="ru-RU" b="1" dirty="0">
                <a:latin typeface="Gotham" pitchFamily="50" charset="0"/>
                <a:cs typeface="Gotham" pitchFamily="50" charset="0"/>
              </a:rPr>
              <a:t>Кэш</a:t>
            </a: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Виртуальная память</a:t>
            </a: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Примеры</a:t>
            </a: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Методы защиты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C06CA1-23B9-7919-7B67-FB08ABC2561B}"/>
              </a:ext>
            </a:extLst>
          </p:cNvPr>
          <p:cNvSpPr txBox="1"/>
          <p:nvPr/>
        </p:nvSpPr>
        <p:spPr>
          <a:xfrm>
            <a:off x="311727" y="4640930"/>
            <a:ext cx="65878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Gotham" pitchFamily="50" charset="0"/>
                <a:cs typeface="Gotham" pitchFamily="50" charset="0"/>
              </a:rPr>
              <a:t>Выход за пределы кеша: влияние </a:t>
            </a:r>
            <a:r>
              <a:rPr lang="ru-RU" sz="1100" dirty="0" err="1">
                <a:solidFill>
                  <a:schemeClr val="bg1">
                    <a:lumMod val="85000"/>
                  </a:schemeClr>
                </a:solidFill>
                <a:latin typeface="Gotham" pitchFamily="50" charset="0"/>
                <a:cs typeface="Gotham" pitchFamily="50" charset="0"/>
              </a:rPr>
              <a:t>Rowhammer</a:t>
            </a:r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Gotham" pitchFamily="50" charset="0"/>
                <a:cs typeface="Gotham" pitchFamily="50" charset="0"/>
              </a:rPr>
              <a:t> на архитектуру оперативной памяти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633F36-D90F-4370-1570-719731B8B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69" y="0"/>
            <a:ext cx="6161109" cy="464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0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21583-4945-2EFD-A3D0-0E0989FA3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5E689BF-784A-A3BB-685F-6A298F74A699}"/>
              </a:ext>
            </a:extLst>
          </p:cNvPr>
          <p:cNvSpPr txBox="1"/>
          <p:nvPr/>
        </p:nvSpPr>
        <p:spPr>
          <a:xfrm>
            <a:off x="7079673" y="993337"/>
            <a:ext cx="1967345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Устройство </a:t>
            </a:r>
            <a:r>
              <a:rPr lang="en-US" dirty="0">
                <a:latin typeface="Gotham" pitchFamily="50" charset="0"/>
                <a:cs typeface="Gotham" pitchFamily="50" charset="0"/>
              </a:rPr>
              <a:t>DRAM</a:t>
            </a:r>
            <a:endParaRPr lang="ru-RU" dirty="0">
              <a:latin typeface="Gotham" pitchFamily="50" charset="0"/>
              <a:cs typeface="Gotham" pitchFamily="50" charset="0"/>
            </a:endParaRPr>
          </a:p>
          <a:p>
            <a:pPr algn="ctr">
              <a:spcBef>
                <a:spcPts val="600"/>
              </a:spcBef>
            </a:pPr>
            <a:r>
              <a:rPr lang="en-US" dirty="0" err="1">
                <a:latin typeface="Gotham" pitchFamily="50" charset="0"/>
                <a:cs typeface="Gotham" pitchFamily="50" charset="0"/>
              </a:rPr>
              <a:t>Rowhammer</a:t>
            </a:r>
            <a:endParaRPr lang="ru-RU" dirty="0">
              <a:latin typeface="Gotham" pitchFamily="50" charset="0"/>
              <a:cs typeface="Gotham" pitchFamily="50" charset="0"/>
            </a:endParaRP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Кэш</a:t>
            </a:r>
            <a:endParaRPr lang="en-US" dirty="0">
              <a:latin typeface="Gotham" pitchFamily="50" charset="0"/>
              <a:cs typeface="Gotham" pitchFamily="50" charset="0"/>
            </a:endParaRPr>
          </a:p>
          <a:p>
            <a:pPr algn="ctr">
              <a:spcBef>
                <a:spcPts val="600"/>
              </a:spcBef>
            </a:pPr>
            <a:r>
              <a:rPr lang="ru-RU" b="1" dirty="0">
                <a:latin typeface="Gotham" pitchFamily="50" charset="0"/>
                <a:cs typeface="Gotham" pitchFamily="50" charset="0"/>
              </a:rPr>
              <a:t>Виртуальная память</a:t>
            </a: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Примеры</a:t>
            </a: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Методы защиты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84BB87-EC7A-2FF2-6952-74CE2EF310B1}"/>
              </a:ext>
            </a:extLst>
          </p:cNvPr>
          <p:cNvSpPr txBox="1"/>
          <p:nvPr/>
        </p:nvSpPr>
        <p:spPr>
          <a:xfrm>
            <a:off x="311727" y="4640930"/>
            <a:ext cx="65878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Gotham" pitchFamily="50" charset="0"/>
                <a:cs typeface="Gotham" pitchFamily="50" charset="0"/>
              </a:rPr>
              <a:t>Выход за пределы кеша: влияние </a:t>
            </a:r>
            <a:r>
              <a:rPr lang="ru-RU" sz="1100" dirty="0" err="1">
                <a:solidFill>
                  <a:schemeClr val="bg1">
                    <a:lumMod val="85000"/>
                  </a:schemeClr>
                </a:solidFill>
                <a:latin typeface="Gotham" pitchFamily="50" charset="0"/>
                <a:cs typeface="Gotham" pitchFamily="50" charset="0"/>
              </a:rPr>
              <a:t>Rowhammer</a:t>
            </a:r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Gotham" pitchFamily="50" charset="0"/>
                <a:cs typeface="Gotham" pitchFamily="50" charset="0"/>
              </a:rPr>
              <a:t> на архитектуру оперативной памяти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2E46B6-D3C4-B2CC-02F6-4E3326F85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69" y="0"/>
            <a:ext cx="6161109" cy="464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05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96026-44A4-E21E-812E-C684CF212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C5A9E97-D581-987A-2B69-71B3CB72D9E1}"/>
              </a:ext>
            </a:extLst>
          </p:cNvPr>
          <p:cNvSpPr txBox="1"/>
          <p:nvPr/>
        </p:nvSpPr>
        <p:spPr>
          <a:xfrm>
            <a:off x="7079673" y="993337"/>
            <a:ext cx="1967345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Устройство </a:t>
            </a:r>
            <a:r>
              <a:rPr lang="en-US" dirty="0">
                <a:latin typeface="Gotham" pitchFamily="50" charset="0"/>
                <a:cs typeface="Gotham" pitchFamily="50" charset="0"/>
              </a:rPr>
              <a:t>DRAM</a:t>
            </a:r>
            <a:endParaRPr lang="ru-RU" dirty="0">
              <a:latin typeface="Gotham" pitchFamily="50" charset="0"/>
              <a:cs typeface="Gotham" pitchFamily="50" charset="0"/>
            </a:endParaRPr>
          </a:p>
          <a:p>
            <a:pPr algn="ctr">
              <a:spcBef>
                <a:spcPts val="600"/>
              </a:spcBef>
            </a:pPr>
            <a:r>
              <a:rPr lang="en-US" dirty="0" err="1">
                <a:latin typeface="Gotham" pitchFamily="50" charset="0"/>
                <a:cs typeface="Gotham" pitchFamily="50" charset="0"/>
              </a:rPr>
              <a:t>Rowhammer</a:t>
            </a:r>
            <a:endParaRPr lang="ru-RU" dirty="0">
              <a:latin typeface="Gotham" pitchFamily="50" charset="0"/>
              <a:cs typeface="Gotham" pitchFamily="50" charset="0"/>
            </a:endParaRP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Кэш</a:t>
            </a:r>
            <a:endParaRPr lang="en-US" dirty="0">
              <a:latin typeface="Gotham" pitchFamily="50" charset="0"/>
              <a:cs typeface="Gotham" pitchFamily="50" charset="0"/>
            </a:endParaRP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Виртуальная память</a:t>
            </a:r>
          </a:p>
          <a:p>
            <a:pPr algn="ctr">
              <a:spcBef>
                <a:spcPts val="600"/>
              </a:spcBef>
            </a:pPr>
            <a:r>
              <a:rPr lang="ru-RU" b="1" dirty="0">
                <a:latin typeface="Gotham" pitchFamily="50" charset="0"/>
                <a:cs typeface="Gotham" pitchFamily="50" charset="0"/>
              </a:rPr>
              <a:t>Примеры</a:t>
            </a: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Методы защиты</a:t>
            </a:r>
            <a:endParaRPr lang="ru-RU" b="1" dirty="0">
              <a:latin typeface="Gotham" pitchFamily="50" charset="0"/>
              <a:cs typeface="Gotham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F86302-A9A0-478F-BA87-0BC7DE497AF7}"/>
              </a:ext>
            </a:extLst>
          </p:cNvPr>
          <p:cNvSpPr txBox="1"/>
          <p:nvPr/>
        </p:nvSpPr>
        <p:spPr>
          <a:xfrm>
            <a:off x="311727" y="4640930"/>
            <a:ext cx="65878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Gotham" pitchFamily="50" charset="0"/>
                <a:cs typeface="Gotham" pitchFamily="50" charset="0"/>
              </a:rPr>
              <a:t>Выход за пределы кеша: влияние </a:t>
            </a:r>
            <a:r>
              <a:rPr lang="ru-RU" sz="1100" dirty="0" err="1">
                <a:solidFill>
                  <a:schemeClr val="bg1">
                    <a:lumMod val="85000"/>
                  </a:schemeClr>
                </a:solidFill>
                <a:latin typeface="Gotham" pitchFamily="50" charset="0"/>
                <a:cs typeface="Gotham" pitchFamily="50" charset="0"/>
              </a:rPr>
              <a:t>Rowhammer</a:t>
            </a:r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Gotham" pitchFamily="50" charset="0"/>
                <a:cs typeface="Gotham" pitchFamily="50" charset="0"/>
              </a:rPr>
              <a:t> на архитектуру оперативной памяти</a:t>
            </a:r>
          </a:p>
        </p:txBody>
      </p:sp>
      <p:pic>
        <p:nvPicPr>
          <p:cNvPr id="1026" name="Picture 2" descr="Screenshot of rowhammer_scan.html">
            <a:extLst>
              <a:ext uri="{FF2B5EF4-FFF2-40B4-BE49-F238E27FC236}">
                <a16:creationId xmlns:a16="http://schemas.microsoft.com/office/drawing/2014/main" id="{2C46549D-09E5-E050-878F-9FD63BF63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23" y="240960"/>
            <a:ext cx="3401306" cy="416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592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2AED6-2BA5-C0B1-B747-2B2675759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34800EB-5BE5-4AAE-82BF-652582910077}"/>
              </a:ext>
            </a:extLst>
          </p:cNvPr>
          <p:cNvSpPr txBox="1"/>
          <p:nvPr/>
        </p:nvSpPr>
        <p:spPr>
          <a:xfrm>
            <a:off x="7079673" y="993337"/>
            <a:ext cx="1967345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Устройство </a:t>
            </a:r>
            <a:r>
              <a:rPr lang="en-US" dirty="0">
                <a:latin typeface="Gotham" pitchFamily="50" charset="0"/>
                <a:cs typeface="Gotham" pitchFamily="50" charset="0"/>
              </a:rPr>
              <a:t>DRAM</a:t>
            </a:r>
            <a:endParaRPr lang="ru-RU" dirty="0">
              <a:latin typeface="Gotham" pitchFamily="50" charset="0"/>
              <a:cs typeface="Gotham" pitchFamily="50" charset="0"/>
            </a:endParaRPr>
          </a:p>
          <a:p>
            <a:pPr algn="ctr">
              <a:spcBef>
                <a:spcPts val="600"/>
              </a:spcBef>
            </a:pPr>
            <a:r>
              <a:rPr lang="en-US" dirty="0" err="1">
                <a:latin typeface="Gotham" pitchFamily="50" charset="0"/>
                <a:cs typeface="Gotham" pitchFamily="50" charset="0"/>
              </a:rPr>
              <a:t>Rowhammer</a:t>
            </a:r>
            <a:endParaRPr lang="ru-RU" dirty="0">
              <a:latin typeface="Gotham" pitchFamily="50" charset="0"/>
              <a:cs typeface="Gotham" pitchFamily="50" charset="0"/>
            </a:endParaRP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Кэш</a:t>
            </a:r>
            <a:endParaRPr lang="en-US" dirty="0">
              <a:latin typeface="Gotham" pitchFamily="50" charset="0"/>
              <a:cs typeface="Gotham" pitchFamily="50" charset="0"/>
            </a:endParaRP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Виртуальная память</a:t>
            </a:r>
          </a:p>
          <a:p>
            <a:pPr algn="ctr">
              <a:spcBef>
                <a:spcPts val="600"/>
              </a:spcBef>
            </a:pPr>
            <a:r>
              <a:rPr lang="ru-RU" b="1" dirty="0">
                <a:latin typeface="Gotham" pitchFamily="50" charset="0"/>
                <a:cs typeface="Gotham" pitchFamily="50" charset="0"/>
              </a:rPr>
              <a:t>Примеры</a:t>
            </a: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Методы защиты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E03312-946B-F760-63DC-6CBD78B1F534}"/>
              </a:ext>
            </a:extLst>
          </p:cNvPr>
          <p:cNvSpPr txBox="1"/>
          <p:nvPr/>
        </p:nvSpPr>
        <p:spPr>
          <a:xfrm>
            <a:off x="311727" y="4640930"/>
            <a:ext cx="65878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Gotham" pitchFamily="50" charset="0"/>
                <a:cs typeface="Gotham" pitchFamily="50" charset="0"/>
              </a:rPr>
              <a:t>Выход за пределы кеша: влияние </a:t>
            </a:r>
            <a:r>
              <a:rPr lang="ru-RU" sz="1100" dirty="0" err="1">
                <a:solidFill>
                  <a:schemeClr val="bg1">
                    <a:lumMod val="85000"/>
                  </a:schemeClr>
                </a:solidFill>
                <a:latin typeface="Gotham" pitchFamily="50" charset="0"/>
                <a:cs typeface="Gotham" pitchFamily="50" charset="0"/>
              </a:rPr>
              <a:t>Rowhammer</a:t>
            </a:r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Gotham" pitchFamily="50" charset="0"/>
                <a:cs typeface="Gotham" pitchFamily="50" charset="0"/>
              </a:rPr>
              <a:t> на архитектуру оперативной памяти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C6533E-D63B-1335-7C9E-35A8B82B0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7" y="159327"/>
            <a:ext cx="5600585" cy="421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32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47867-0F32-6DA5-9FF8-48C8ACCA2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AE331A-F0B2-395D-BEE9-6D737F9EE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7" y="240960"/>
            <a:ext cx="5672441" cy="42728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EFF722-23DB-BC2A-2417-E7520601CE28}"/>
              </a:ext>
            </a:extLst>
          </p:cNvPr>
          <p:cNvSpPr txBox="1"/>
          <p:nvPr/>
        </p:nvSpPr>
        <p:spPr>
          <a:xfrm>
            <a:off x="7079673" y="993337"/>
            <a:ext cx="1967345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Устройство </a:t>
            </a:r>
            <a:r>
              <a:rPr lang="en-US" dirty="0">
                <a:latin typeface="Gotham" pitchFamily="50" charset="0"/>
                <a:cs typeface="Gotham" pitchFamily="50" charset="0"/>
              </a:rPr>
              <a:t>DRAM</a:t>
            </a:r>
            <a:endParaRPr lang="ru-RU" dirty="0">
              <a:latin typeface="Gotham" pitchFamily="50" charset="0"/>
              <a:cs typeface="Gotham" pitchFamily="50" charset="0"/>
            </a:endParaRPr>
          </a:p>
          <a:p>
            <a:pPr algn="ctr">
              <a:spcBef>
                <a:spcPts val="600"/>
              </a:spcBef>
            </a:pPr>
            <a:r>
              <a:rPr lang="en-US" dirty="0" err="1">
                <a:latin typeface="Gotham" pitchFamily="50" charset="0"/>
                <a:cs typeface="Gotham" pitchFamily="50" charset="0"/>
              </a:rPr>
              <a:t>Rowhammer</a:t>
            </a:r>
            <a:endParaRPr lang="ru-RU" dirty="0">
              <a:latin typeface="Gotham" pitchFamily="50" charset="0"/>
              <a:cs typeface="Gotham" pitchFamily="50" charset="0"/>
            </a:endParaRP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Кэш</a:t>
            </a:r>
            <a:endParaRPr lang="en-US" dirty="0">
              <a:latin typeface="Gotham" pitchFamily="50" charset="0"/>
              <a:cs typeface="Gotham" pitchFamily="50" charset="0"/>
            </a:endParaRP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Виртуальная память</a:t>
            </a:r>
          </a:p>
          <a:p>
            <a:pPr algn="ctr">
              <a:spcBef>
                <a:spcPts val="600"/>
              </a:spcBef>
            </a:pPr>
            <a:r>
              <a:rPr lang="ru-RU" dirty="0">
                <a:latin typeface="Gotham" pitchFamily="50" charset="0"/>
                <a:cs typeface="Gotham" pitchFamily="50" charset="0"/>
              </a:rPr>
              <a:t>Примеры</a:t>
            </a:r>
            <a:endParaRPr lang="en-US" dirty="0">
              <a:latin typeface="Gotham" pitchFamily="50" charset="0"/>
              <a:cs typeface="Gotham" pitchFamily="50" charset="0"/>
            </a:endParaRPr>
          </a:p>
          <a:p>
            <a:pPr algn="ctr">
              <a:spcBef>
                <a:spcPts val="600"/>
              </a:spcBef>
            </a:pPr>
            <a:r>
              <a:rPr lang="ru-RU" b="1" dirty="0">
                <a:latin typeface="Gotham" pitchFamily="50" charset="0"/>
                <a:cs typeface="Gotham" pitchFamily="50" charset="0"/>
              </a:rPr>
              <a:t>Методы защиты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D8D6F-DD7A-71E2-9D04-FA07BA22E105}"/>
              </a:ext>
            </a:extLst>
          </p:cNvPr>
          <p:cNvSpPr txBox="1"/>
          <p:nvPr/>
        </p:nvSpPr>
        <p:spPr>
          <a:xfrm>
            <a:off x="311727" y="4640930"/>
            <a:ext cx="65878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Gotham" pitchFamily="50" charset="0"/>
                <a:cs typeface="Gotham" pitchFamily="50" charset="0"/>
              </a:rPr>
              <a:t>Выход за пределы кеша: влияние </a:t>
            </a:r>
            <a:r>
              <a:rPr lang="ru-RU" sz="1100" dirty="0" err="1">
                <a:solidFill>
                  <a:schemeClr val="bg1">
                    <a:lumMod val="85000"/>
                  </a:schemeClr>
                </a:solidFill>
                <a:latin typeface="Gotham" pitchFamily="50" charset="0"/>
                <a:cs typeface="Gotham" pitchFamily="50" charset="0"/>
              </a:rPr>
              <a:t>Rowhammer</a:t>
            </a:r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Gotham" pitchFamily="50" charset="0"/>
                <a:cs typeface="Gotham" pitchFamily="50" charset="0"/>
              </a:rPr>
              <a:t> на архитектуру оперативной памяти</a:t>
            </a:r>
          </a:p>
        </p:txBody>
      </p:sp>
    </p:spTree>
    <p:extLst>
      <p:ext uri="{BB962C8B-B14F-4D97-AF65-F5344CB8AC3E}">
        <p14:creationId xmlns:p14="http://schemas.microsoft.com/office/powerpoint/2010/main" val="3774162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5959</TotalTime>
  <Words>310</Words>
  <Application>Microsoft Office PowerPoint</Application>
  <PresentationFormat>Экран (16:9)</PresentationFormat>
  <Paragraphs>97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ALS Gorizont Bold Expanded</vt:lpstr>
      <vt:lpstr>Arial</vt:lpstr>
      <vt:lpstr>Calibri</vt:lpstr>
      <vt:lpstr>Golos Text</vt:lpstr>
      <vt:lpstr>Golos Text DemiBold</vt:lpstr>
      <vt:lpstr>Gotham</vt:lpstr>
      <vt:lpstr>Тема1</vt:lpstr>
      <vt:lpstr>Выход за пределы кеша: влияние Rowhammer  на архитектуру оперативной памяти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Nikita Vasilev</cp:lastModifiedBy>
  <cp:revision>107</cp:revision>
  <dcterms:created xsi:type="dcterms:W3CDTF">2014-06-27T12:30:22Z</dcterms:created>
  <dcterms:modified xsi:type="dcterms:W3CDTF">2025-05-06T09:15:04Z</dcterms:modified>
</cp:coreProperties>
</file>